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1" r:id="rId2"/>
    <p:sldId id="272" r:id="rId3"/>
    <p:sldId id="273" r:id="rId4"/>
    <p:sldId id="275" r:id="rId5"/>
    <p:sldId id="276" r:id="rId6"/>
    <p:sldId id="304" r:id="rId7"/>
    <p:sldId id="277" r:id="rId8"/>
    <p:sldId id="279" r:id="rId9"/>
    <p:sldId id="27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BB03"/>
    <a:srgbClr val="4959B1"/>
    <a:srgbClr val="282F89"/>
    <a:srgbClr val="E6E6E6"/>
    <a:srgbClr val="80CC28"/>
    <a:srgbClr val="3FB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FEB9F-D090-4220-849A-E3A6A4BADE6C}" v="2" dt="2024-03-25T16:13:05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EC90297-6E77-4897-882C-28E2D6A7E4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63F389-7FD4-46C1-8354-AAAC79F0B1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259B2-3174-43AE-A60B-3AE2633834DD}" type="datetimeFigureOut">
              <a:rPr lang="pt-BR" smtClean="0"/>
              <a:t>25/03/2024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472B0AA-1F87-4BCA-BA98-7CD3EA49D8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465193-78BF-48FA-A881-64AD7BBDCF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C4C91-F3BF-4C62-BDF1-1B02E7254A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816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E66E3-8ED2-43DB-94DD-231F808C6171}" type="datetimeFigureOut">
              <a:rPr lang="pt-BR" smtClean="0"/>
              <a:t>25/03/2024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38B13-BF76-40D0-A21F-1CCAE700C8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3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1197-5AB6-4936-8E3D-81D684BD078F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527" y="642266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953791-46C5-43D3-865B-AF0F42F6AA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60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08C2-41BE-4C82-9C05-2769D89416C0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9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F8EC-F6E7-413F-9DB8-09178E91F68F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3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E4FB-8F41-462D-B662-2D1DD1B0B161}" type="datetime1">
              <a:rPr lang="pt-BR" smtClean="0"/>
              <a:t>25/03/2024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47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C524A-5D67-463C-9810-156FA9B2BB50}" type="datetime1">
              <a:rPr lang="pt-BR" smtClean="0"/>
              <a:t>25/03/2024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25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04E87-3861-4F0B-9C85-C71FF9D364D1}" type="datetime1">
              <a:rPr lang="pt-BR" smtClean="0"/>
              <a:t>25/03/2024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19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894F-D1E3-436C-AAC9-CB216E7A7BAB}" type="datetime1">
              <a:rPr lang="pt-BR" smtClean="0"/>
              <a:t>25/03/2024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486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39B6-814F-45FD-899B-B331AB1C2B89}" type="datetime1">
              <a:rPr lang="pt-BR" smtClean="0"/>
              <a:t>25/03/2024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4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D7336-CD9D-46E2-B826-E6B7BE801322}" type="datetime1">
              <a:rPr lang="pt-BR" smtClean="0"/>
              <a:t>25/03/2024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51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E76C-0444-4741-85BE-640318D65E3E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98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F6843-69A0-4555-93C3-F8BEE0A612D3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34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28AD7-D768-40BA-A1E4-38FC39D56030}" type="datetime1">
              <a:rPr lang="pt-BR" smtClean="0"/>
              <a:t>25/03/2024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438113A-A0FB-4406-929B-82C2C38D6C73}"/>
              </a:ext>
            </a:extLst>
          </p:cNvPr>
          <p:cNvGrpSpPr/>
          <p:nvPr userDrawn="1"/>
        </p:nvGrpSpPr>
        <p:grpSpPr>
          <a:xfrm>
            <a:off x="7868633" y="5430785"/>
            <a:ext cx="1766436" cy="2079317"/>
            <a:chOff x="7868633" y="5437135"/>
            <a:chExt cx="1766436" cy="2079317"/>
          </a:xfrm>
          <a:solidFill>
            <a:schemeClr val="accent1"/>
          </a:solidFill>
        </p:grpSpPr>
        <p:sp>
          <p:nvSpPr>
            <p:cNvPr id="17" name="Lua 16">
              <a:extLst>
                <a:ext uri="{FF2B5EF4-FFF2-40B4-BE49-F238E27FC236}">
                  <a16:creationId xmlns:a16="http://schemas.microsoft.com/office/drawing/2014/main" id="{ACFBF1D9-885A-4C90-B38A-0536CF51EA78}"/>
                </a:ext>
              </a:extLst>
            </p:cNvPr>
            <p:cNvSpPr/>
            <p:nvPr/>
          </p:nvSpPr>
          <p:spPr>
            <a:xfrm rot="13304207">
              <a:off x="8346638" y="5607653"/>
              <a:ext cx="1239982" cy="1908799"/>
            </a:xfrm>
            <a:prstGeom prst="moon">
              <a:avLst>
                <a:gd name="adj" fmla="val 71767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1523A160-DC07-4F17-A099-880D03C8B8AC}"/>
                </a:ext>
              </a:extLst>
            </p:cNvPr>
            <p:cNvSpPr/>
            <p:nvPr/>
          </p:nvSpPr>
          <p:spPr>
            <a:xfrm>
              <a:off x="9152468" y="5437135"/>
              <a:ext cx="482600" cy="1734132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83B1396E-7349-4D66-80D8-C10A42899219}"/>
                </a:ext>
              </a:extLst>
            </p:cNvPr>
            <p:cNvSpPr/>
            <p:nvPr/>
          </p:nvSpPr>
          <p:spPr>
            <a:xfrm>
              <a:off x="7868633" y="6878372"/>
              <a:ext cx="1766436" cy="386027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5866" y="648341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55953791-46C5-43D3-865B-AF0F42F6AAD9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8AB3EAF-2F0D-1D05-5156-0F29B73C5969}"/>
              </a:ext>
            </a:extLst>
          </p:cNvPr>
          <p:cNvSpPr txBox="1"/>
          <p:nvPr userDrawn="1"/>
        </p:nvSpPr>
        <p:spPr>
          <a:xfrm>
            <a:off x="2228850" y="397149"/>
            <a:ext cx="4819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2700020" algn="ctr"/>
                <a:tab pos="5400040" algn="r"/>
              </a:tabLst>
            </a:pPr>
            <a:r>
              <a:rPr lang="pt-BR" sz="1600" dirty="0">
                <a:solidFill>
                  <a:srgbClr val="FFFFFF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19 a 21 de outubro de 2022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C63B17-0095-96FD-BFA9-5C4E191189E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904"/>
            <a:ext cx="9144000" cy="103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9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41555" y="1229003"/>
            <a:ext cx="7772400" cy="2387600"/>
          </a:xfrm>
        </p:spPr>
        <p:txBody>
          <a:bodyPr>
            <a:normAutofit/>
          </a:bodyPr>
          <a:lstStyle/>
          <a:p>
            <a:r>
              <a:rPr lang="x-none" b="1" dirty="0"/>
              <a:t>TÍTULO </a:t>
            </a:r>
            <a:r>
              <a:rPr lang="pt-BR" b="1" dirty="0"/>
              <a:t>DO ARTIGO</a:t>
            </a:r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098755" y="3616603"/>
            <a:ext cx="6858000" cy="1655762"/>
          </a:xfrm>
        </p:spPr>
        <p:txBody>
          <a:bodyPr>
            <a:normAutofit/>
          </a:bodyPr>
          <a:lstStyle/>
          <a:p>
            <a:r>
              <a:rPr lang="pt-BR" u="sng" dirty="0"/>
              <a:t>Nome do Autor</a:t>
            </a:r>
            <a:r>
              <a:rPr lang="pt-BR" dirty="0"/>
              <a:t>; Nome do(s) Coautor(es) (se houver); Nome do(s) Orientador(es) se houver</a:t>
            </a:r>
            <a:r>
              <a:rPr lang="pt-BR" u="sng" dirty="0"/>
              <a:t> 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10487EB-D957-48C9-943E-168E7074DCFC}"/>
              </a:ext>
            </a:extLst>
          </p:cNvPr>
          <p:cNvGrpSpPr/>
          <p:nvPr/>
        </p:nvGrpSpPr>
        <p:grpSpPr>
          <a:xfrm>
            <a:off x="7868633" y="5430785"/>
            <a:ext cx="1766436" cy="2079317"/>
            <a:chOff x="7868633" y="5437135"/>
            <a:chExt cx="1766436" cy="2079317"/>
          </a:xfrm>
        </p:grpSpPr>
        <p:sp>
          <p:nvSpPr>
            <p:cNvPr id="20" name="Lua 19">
              <a:extLst>
                <a:ext uri="{FF2B5EF4-FFF2-40B4-BE49-F238E27FC236}">
                  <a16:creationId xmlns:a16="http://schemas.microsoft.com/office/drawing/2014/main" id="{3A6E01A1-FFDC-4609-BF19-BA42E36FB048}"/>
                </a:ext>
              </a:extLst>
            </p:cNvPr>
            <p:cNvSpPr/>
            <p:nvPr/>
          </p:nvSpPr>
          <p:spPr>
            <a:xfrm rot="13304207">
              <a:off x="8346638" y="5607653"/>
              <a:ext cx="1239982" cy="1908799"/>
            </a:xfrm>
            <a:prstGeom prst="moon">
              <a:avLst>
                <a:gd name="adj" fmla="val 71767"/>
              </a:avLst>
            </a:prstGeom>
            <a:solidFill>
              <a:srgbClr val="80C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74F68468-B8A4-4748-86B5-06FB34853208}"/>
                </a:ext>
              </a:extLst>
            </p:cNvPr>
            <p:cNvSpPr/>
            <p:nvPr/>
          </p:nvSpPr>
          <p:spPr>
            <a:xfrm>
              <a:off x="9152468" y="5437135"/>
              <a:ext cx="482600" cy="173413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2B1F1114-8BAE-4E62-A591-71EFD775A886}"/>
                </a:ext>
              </a:extLst>
            </p:cNvPr>
            <p:cNvSpPr/>
            <p:nvPr/>
          </p:nvSpPr>
          <p:spPr>
            <a:xfrm>
              <a:off x="7868633" y="6878372"/>
              <a:ext cx="1766436" cy="38602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06332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9"/>
    </mc:Choice>
    <mc:Fallback xmlns="">
      <p:transition spd="slow" advTm="17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383458" y="1113606"/>
            <a:ext cx="8377084" cy="550555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b="1" dirty="0"/>
              <a:t>Introdução</a:t>
            </a:r>
          </a:p>
          <a:p>
            <a:pPr algn="just">
              <a:lnSpc>
                <a:spcPct val="100000"/>
              </a:lnSpc>
            </a:pPr>
            <a:r>
              <a:rPr lang="pt-BR" sz="2200" dirty="0"/>
              <a:t>O formato sugerido poderá ser adaptado, apresentando uma síntese do que foi relatado no artigo e respeitando o limite de tempo para apresentação oral </a:t>
            </a:r>
            <a:r>
              <a:rPr lang="pt-BR" sz="2200" b="1" dirty="0">
                <a:solidFill>
                  <a:srgbClr val="FF0000"/>
                </a:solidFill>
              </a:rPr>
              <a:t>(10 minutos)</a:t>
            </a:r>
            <a:r>
              <a:rPr lang="pt-BR" sz="22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pt-BR" sz="2200" dirty="0"/>
              <a:t>A introdução deve apresentar o problema, explicar sua relevância e reportar os esforços e caminhos conhecidos para solucioná-lo de forma adequada.  </a:t>
            </a:r>
          </a:p>
          <a:p>
            <a:pPr algn="just">
              <a:lnSpc>
                <a:spcPct val="100000"/>
              </a:lnSpc>
            </a:pPr>
            <a:r>
              <a:rPr lang="pt-BR" sz="2200" dirty="0"/>
              <a:t>As citações mais relevantes podem fazer parte da apresentação e serem inseridas no tópico “Referências bibliográficas”. </a:t>
            </a:r>
          </a:p>
          <a:p>
            <a:pPr algn="just">
              <a:lnSpc>
                <a:spcPct val="100000"/>
              </a:lnSpc>
            </a:pPr>
            <a:r>
              <a:rPr lang="pt-BR" sz="2200" dirty="0"/>
              <a:t>O formato final da apresentação em </a:t>
            </a:r>
            <a:r>
              <a:rPr lang="pt-BR" sz="2200" b="1" dirty="0"/>
              <a:t>Power Point </a:t>
            </a:r>
            <a:r>
              <a:rPr lang="pt-BR" sz="2200" dirty="0"/>
              <a:t>gravado (ou vídeo não listado do </a:t>
            </a:r>
            <a:r>
              <a:rPr lang="pt-BR" sz="2200" b="1" dirty="0" err="1"/>
              <a:t>YouTube</a:t>
            </a:r>
            <a:r>
              <a:rPr lang="pt-BR" sz="2200" dirty="0"/>
              <a:t>) deverá ser aprovado pelos autores, antes de ser enviado, juntamente com a versão final do artigo em </a:t>
            </a:r>
            <a:r>
              <a:rPr lang="pt-BR" sz="2200" dirty="0" err="1"/>
              <a:t>pdf</a:t>
            </a:r>
            <a:r>
              <a:rPr lang="pt-BR" sz="2200" dirty="0"/>
              <a:t>, contendo o(s) nome(s) do(s) autor(es) e instituição(</a:t>
            </a:r>
            <a:r>
              <a:rPr lang="pt-BR" sz="2200" dirty="0" err="1"/>
              <a:t>ões</a:t>
            </a:r>
            <a:r>
              <a:rPr lang="pt-BR" sz="2200" dirty="0"/>
              <a:t>) de origem.</a:t>
            </a:r>
          </a:p>
        </p:txBody>
      </p:sp>
      <p:sp>
        <p:nvSpPr>
          <p:cNvPr id="17" name="Espaço Reservado para Número de Slide 16">
            <a:extLst>
              <a:ext uri="{FF2B5EF4-FFF2-40B4-BE49-F238E27FC236}">
                <a16:creationId xmlns:a16="http://schemas.microsoft.com/office/drawing/2014/main" id="{A138D3C2-8B03-4385-B816-D1168F02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23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Objetivo(s)</a:t>
            </a:r>
            <a:r>
              <a:rPr lang="pt-BR" dirty="0"/>
              <a:t> </a:t>
            </a:r>
          </a:p>
          <a:p>
            <a:r>
              <a:rPr lang="pt-BR" dirty="0"/>
              <a:t>Apresentar o(s) objetivo(s) do artigo.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AFEE79B-0FE0-45B2-8B87-06335F18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63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628650" y="1593613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Métodos </a:t>
            </a:r>
            <a:endParaRPr lang="pt-BR" dirty="0"/>
          </a:p>
          <a:p>
            <a:pPr algn="just"/>
            <a:r>
              <a:rPr lang="pt-BR" dirty="0"/>
              <a:t>Opcionalmente este tópico poderá ser descrito como Materiais e Métodos, Metodologia ou Desenvolvimento, conforme a área de conhecimento.</a:t>
            </a:r>
          </a:p>
          <a:p>
            <a:pPr algn="just"/>
            <a:r>
              <a:rPr lang="pt-BR" dirty="0"/>
              <a:t>Descrever sucintamente os métodos e procedimentos que foram aplicados pelo(s) autor(es) e que geraram os resultados retratados no artigo.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8659E15-1D36-4A66-8D21-27C2F0B7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2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Resultados</a:t>
            </a:r>
          </a:p>
          <a:p>
            <a:pPr algn="just"/>
            <a:r>
              <a:rPr lang="pt-BR" dirty="0"/>
              <a:t>Apresentar os resultados mais relevantes, descritos no artigo. </a:t>
            </a:r>
          </a:p>
          <a:p>
            <a:pPr algn="just"/>
            <a:r>
              <a:rPr lang="pt-BR" dirty="0"/>
              <a:t>Os resultados também podem ser apresentados como gráficos, tabelas, figuras, etc.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B2A6A35-5C14-41FF-9F09-8732DDE03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54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Discussões</a:t>
            </a:r>
          </a:p>
          <a:p>
            <a:pPr algn="just"/>
            <a:r>
              <a:rPr lang="pt-BR" dirty="0"/>
              <a:t>Os resultados obtidos devem ser comparados com outros que aparecem em trabalhos anteriormente descritos na literatura.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CED5F9C-17D6-4E93-BF3F-AFD7651F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7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Conclusão</a:t>
            </a:r>
          </a:p>
          <a:p>
            <a:pPr algn="just"/>
            <a:r>
              <a:rPr lang="pt-BR" dirty="0"/>
              <a:t>A aplicabilidade dos resultados, restrições constatadas em relação ao(s) método(s) usado(s), desdobramentos futuros e aplicações relacionadas ao artigo devem ser apresentados.</a:t>
            </a:r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B1FFA62-8F1E-429F-8ABB-14E9997D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290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Agradecimentos </a:t>
            </a:r>
          </a:p>
          <a:p>
            <a:r>
              <a:rPr lang="pt-BR" dirty="0"/>
              <a:t>Mencione aqui seus agradecimentos às agências de fomento e colaboradores do artigo.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EF0F7D4-586C-43C5-AA5E-85E35E47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629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Referências</a:t>
            </a:r>
          </a:p>
          <a:p>
            <a:r>
              <a:rPr lang="pt-BR" dirty="0"/>
              <a:t>Apresentar as referências citadas na apresentação. </a:t>
            </a:r>
          </a:p>
        </p:txBody>
      </p:sp>
      <p:sp>
        <p:nvSpPr>
          <p:cNvPr id="29" name="Espaço Reservado para Número de Slide 28">
            <a:extLst>
              <a:ext uri="{FF2B5EF4-FFF2-40B4-BE49-F238E27FC236}">
                <a16:creationId xmlns:a16="http://schemas.microsoft.com/office/drawing/2014/main" id="{F042F5F8-1D02-4F1D-B17F-8C39A341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121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1364</TotalTime>
  <Words>336</Words>
  <Application>Microsoft Office PowerPoint</Application>
  <PresentationFormat>Apresentação na tela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TÍTULO DO ARTIGO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CONCISCTEC</dc:creator>
  <cp:lastModifiedBy>José Erick Souza Lima</cp:lastModifiedBy>
  <cp:revision>79</cp:revision>
  <dcterms:created xsi:type="dcterms:W3CDTF">2019-11-18T23:32:44Z</dcterms:created>
  <dcterms:modified xsi:type="dcterms:W3CDTF">2024-03-25T16:13:59Z</dcterms:modified>
</cp:coreProperties>
</file>